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4" r:id="rId3"/>
    <p:sldId id="301" r:id="rId4"/>
    <p:sldId id="303" r:id="rId5"/>
    <p:sldId id="257" r:id="rId6"/>
    <p:sldId id="298" r:id="rId7"/>
    <p:sldId id="297" r:id="rId8"/>
    <p:sldId id="296" r:id="rId9"/>
    <p:sldId id="299" r:id="rId10"/>
    <p:sldId id="300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hHdzjUuqZ8wPgNOBaBFzzHqk5YA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cker, Jimmy" initials="EJ" lastIdx="3" clrIdx="0">
    <p:extLst>
      <p:ext uri="{19B8F6BF-5375-455C-9EA6-DF929625EA0E}">
        <p15:presenceInfo xmlns:p15="http://schemas.microsoft.com/office/powerpoint/2012/main" userId="S::jecke004@odu.edu::c4df0cb0-95c1-45e8-bc4a-f05b801a68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2"/>
    <p:restoredTop sz="94763"/>
  </p:normalViewPr>
  <p:slideViewPr>
    <p:cSldViewPr snapToGrid="0" snapToObjects="1">
      <p:cViewPr varScale="1">
        <p:scale>
          <a:sx n="124" d="100"/>
          <a:sy n="124" d="100"/>
        </p:scale>
        <p:origin x="184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customschemas.google.com/relationships/presentationmetadata" Target="meta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7T16:11:11.471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  <p:cm authorId="1" dt="2020-12-17T16:11:14.563" idx="2">
    <p:pos x="106" y="106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17T16:28:25.486" idx="3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481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29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13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5101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382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6605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004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984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743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273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2004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692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11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37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856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168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6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34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2889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15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28" name="Google Shape;2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41" name="Google Shape;41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55" name="Google Shape;55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59" name="Google Shape;5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4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66" name="Google Shape;66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73" name="Google Shape;73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Jim Ecker | jecke004@odu.edu | @jimmy_ecker</a:t>
            </a:r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6" descr="Graphical user interface, text, applicati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316" y="5910634"/>
            <a:ext cx="825883" cy="8307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n.geekwire.com/wp-content/uploads/2020/09/pedro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1208015148/https:/twitter.com/pmddomingos/status/133612617579028480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eb.archive.org/web/20201208055420/https:/twitter.com/pmddomingos/status/133618714136631705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eb.archive.org/web/20201211233023/https:/twitter.com/pmddomingos/status/1337540166299226112" TargetMode="External"/><Relationship Id="rId4" Type="http://schemas.openxmlformats.org/officeDocument/2006/relationships/hyperlink" Target="https://web.archive.org/web/20201213190757/https:/twitter.com/pmddomingos/status/133819848167296205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201211201614/https:/twitter.com/AnimaAnandkumar/status/1337491318776328192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web.archive.org/web/20201211190725/https:/twitter.com/pmddomingos/status/1337473782865260545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eb.archive.org/web/20201211202011/https:/twitter.com/pmddomingos/status/1337492277904564226" TargetMode="External"/><Relationship Id="rId7" Type="http://schemas.openxmlformats.org/officeDocument/2006/relationships/hyperlink" Target="https://web.archive.org/web/20201211203213/https:/twitter.com/pmddomingos/status/133749522821155225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eb.archive.org/web/20201211202348/https:/twitter.com/pmddomingos/status/1337492920350359552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201211203619/https:/twitter.com/pmddomingos/status/1337496365304143872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web.archive.org/web/20201211204613if_/https:/twitter.com/AnimaAnandkumar/status/133749886169518899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201212010855/https:/twitter.com/quackerjack69/status/1337564968389140481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web.archive.org/web/20201212003812/https:/twitter.com/pmddomingos/status/133755715266417868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201212160110/https:/twitter.com/MLhonesty2021/status/1337781161846853633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web.archive.org/web/20201212182237/https:/twitter.com/MLhonesty2021/status/133782219598955315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eb.archive.org/web/20201214005701/https:/twitter.com/AnimaAnandkumar/status/1338286786666090498" TargetMode="External"/><Relationship Id="rId4" Type="http://schemas.openxmlformats.org/officeDocument/2006/relationships/hyperlink" Target="http://web.archive.org/web/20201214003901/https:/twitter.com/AnimaAnandkumar/status/1338282250614411264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201212182237/https:/twitter.com/MLhonesty2021/status/1337822195989553154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201212153151/https:/twitter.com/MLhonesty2021/status/1337776943849230338" TargetMode="External"/><Relationship Id="rId11" Type="http://schemas.openxmlformats.org/officeDocument/2006/relationships/hyperlink" Target="https://thispersondoesnotexist.com/" TargetMode="External"/><Relationship Id="rId5" Type="http://schemas.openxmlformats.org/officeDocument/2006/relationships/image" Target="../media/image42.png"/><Relationship Id="rId10" Type="http://schemas.openxmlformats.org/officeDocument/2006/relationships/hyperlink" Target="https://web.archive.org/web/20201212180433/https:/twitter.com/MLhonesty2021/status/1337818192723456000" TargetMode="External"/><Relationship Id="rId4" Type="http://schemas.openxmlformats.org/officeDocument/2006/relationships/hyperlink" Target="https://twitter.com/mlhonesty2021" TargetMode="External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d41586-020-00160-y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hyperlink" Target="https://twitter.com/mihaela_v/status/1337613673448128514?s=2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lucy3_li/status/1337574792774369285?s=20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hyperlink" Target="https://web.archive.org/web/20201212015842/https:/twitter.com/quackerjack69/status/133757732130226585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hyperlink" Target="https://animakumar.wpcomstaging.com/2020/12/16/my-heartfelt-apology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twitter.com/AnimaAnandkumar" TargetMode="Externa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twitter.com/colinmadland/status/1307130447671984129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ascule/status/1307440596668182528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bascule/status/1307454928806318080?s=20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nowinstitute.org/discriminatingsystems.pdf" TargetMode="External"/><Relationship Id="rId7" Type="http://schemas.openxmlformats.org/officeDocument/2006/relationships/hyperlink" Target="https://www.wired.com/story/artificial-intelligence-researchers-gender-imbalanc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dn.aiindex.org/2018/AI%20Index%202018%20Annual%20Report.pdf" TargetMode="External"/><Relationship Id="rId5" Type="http://schemas.openxmlformats.org/officeDocument/2006/relationships/hyperlink" Target="https://jfgagne.ai/talent-2019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hyperlink" Target="https://www.wired.com/story/ai-researchers-fight-over-four-letters-nip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ottaaronson.com/blog/?p=4476" TargetMode="External"/><Relationship Id="rId11" Type="http://schemas.openxmlformats.org/officeDocument/2006/relationships/hyperlink" Target="https://en.wikipedia.org/wiki/NIPS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s://www.nature.com/articles/d41586-018-07476-w#:~:text=The%20annual%20meeting%20%E2%80%94%20the%20full,next%20meeting%20in%20early%20December" TargetMode="Externa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hyperlink" Target="https://www.businessinsider.com/timnit-gebru-google-firing-ai-researcher-employee-rebellion-jeff-dean-2020-1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washingtonpost.com/technology/2020/12/03/timnit-gebru-google-fired/" TargetMode="External"/><Relationship Id="rId9" Type="http://schemas.openxmlformats.org/officeDocument/2006/relationships/hyperlink" Target="https://news.ycombinator.com/item?id=2529238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nips.cc/Conferences/2020/CallForPapers" TargetMode="External"/><Relationship Id="rId7" Type="http://schemas.openxmlformats.org/officeDocument/2006/relationships/hyperlink" Target="https://www.reddit.com/r/MachineLearning/comments/f6j4dd/d_significant_changes_for_the_neurips_2020_revie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neuripsconf.medium.com/what-we-learned-from-neurips-2020-reviewing-process-e24549eea38f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qim.caltech.edu/profile/anima-anandkuma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Investigating the War over Diversity and Ethics in the AI Community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Jim Ecker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Jim Ecker | jecke004@odu.edu | @jimmy_ecker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Dr. Pedro </a:t>
            </a:r>
            <a:r>
              <a:rPr lang="en-US" dirty="0" err="1"/>
              <a:t>Domingos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9AFC0-E183-5F4F-B8F2-CB598A1F5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688"/>
            <a:ext cx="6134100" cy="38814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Professor Emeritus of Computer Science at the University of Washington</a:t>
            </a:r>
          </a:p>
          <a:p>
            <a:r>
              <a:rPr lang="en-US" dirty="0"/>
              <a:t>Author of “The Master Algorithm”</a:t>
            </a:r>
          </a:p>
          <a:p>
            <a:r>
              <a:rPr lang="en-US" dirty="0"/>
              <a:t>Known for Markov Logic Networks</a:t>
            </a:r>
          </a:p>
          <a:p>
            <a:r>
              <a:rPr lang="en-US" dirty="0"/>
              <a:t>Actively denies the existence of algorithmic biases</a:t>
            </a:r>
          </a:p>
          <a:p>
            <a:r>
              <a:rPr lang="en-US" dirty="0"/>
              <a:t>Argues that diversity efforts discriminate against men</a:t>
            </a:r>
          </a:p>
          <a:p>
            <a:r>
              <a:rPr lang="en-US" dirty="0"/>
              <a:t>”Anti-woke”</a:t>
            </a:r>
          </a:p>
        </p:txBody>
      </p:sp>
      <p:pic>
        <p:nvPicPr>
          <p:cNvPr id="3" name="Picture 2" descr="A picture containing person, sitting, indoor, person&#10;&#10;Description automatically generated">
            <a:extLst>
              <a:ext uri="{FF2B5EF4-FFF2-40B4-BE49-F238E27FC236}">
                <a16:creationId xmlns:a16="http://schemas.microsoft.com/office/drawing/2014/main" id="{4E6CC948-4812-4C49-8B7D-E5C9E1B8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1070059"/>
            <a:ext cx="3443288" cy="487799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A7F398-35AB-3B49-9108-DEF68473209A}"/>
              </a:ext>
            </a:extLst>
          </p:cNvPr>
          <p:cNvSpPr/>
          <p:nvPr/>
        </p:nvSpPr>
        <p:spPr>
          <a:xfrm>
            <a:off x="8481733" y="6044478"/>
            <a:ext cx="3114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https://cdn.geekwire.com/wp-content/uploads/2020/09/pedro.jpg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2372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Pedro Speaks Out Against the </a:t>
            </a:r>
            <a:r>
              <a:rPr lang="en-US" dirty="0" err="1"/>
              <a:t>NeurIPS</a:t>
            </a:r>
            <a:r>
              <a:rPr lang="en-US" dirty="0"/>
              <a:t> Ethics Reviews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D9055-1563-4C46-A245-F47583D02706}"/>
              </a:ext>
            </a:extLst>
          </p:cNvPr>
          <p:cNvSpPr/>
          <p:nvPr/>
        </p:nvSpPr>
        <p:spPr>
          <a:xfrm>
            <a:off x="1040568" y="5100697"/>
            <a:ext cx="52213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https://web.archive.org/web/20201208015148/https://twitter.com/pmddomingos/status/1336126175790284800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E9C67-6F22-5F42-B034-C5087AAF4B4C}"/>
              </a:ext>
            </a:extLst>
          </p:cNvPr>
          <p:cNvSpPr/>
          <p:nvPr/>
        </p:nvSpPr>
        <p:spPr>
          <a:xfrm>
            <a:off x="6686874" y="510149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/>
              </a:rPr>
              <a:t>https://web.archive.org/web/20201208055420/https://twitter.com/pmddomingos/status/1336187141366317056</a:t>
            </a:r>
            <a:endParaRPr lang="en-US" sz="800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B351F-9F81-3D4B-9C8D-EBECEC105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738" y="2232819"/>
            <a:ext cx="5427188" cy="286787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F9ACF10-7764-C740-AE42-EDDB7BF56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12" y="2232819"/>
            <a:ext cx="5388688" cy="286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05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And Other Things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45975FE-FCBE-C942-88D9-F2824DB2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8613"/>
            <a:ext cx="5013651" cy="21828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5E5AC6-8CDC-8941-B8CE-36308E868907}"/>
              </a:ext>
            </a:extLst>
          </p:cNvPr>
          <p:cNvSpPr/>
          <p:nvPr/>
        </p:nvSpPr>
        <p:spPr>
          <a:xfrm>
            <a:off x="838200" y="375468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>
                <a:hlinkClick r:id="rId4"/>
              </a:rPr>
              <a:t>https://web.archive.org/web/20201213190757/https://twitter.com/pmddomingos/status/1338198481672962050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A228F-0FB0-114F-8581-71D7DA3B8306}"/>
              </a:ext>
            </a:extLst>
          </p:cNvPr>
          <p:cNvSpPr/>
          <p:nvPr/>
        </p:nvSpPr>
        <p:spPr>
          <a:xfrm>
            <a:off x="6881325" y="414012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https://web.archive.org/web/20201211233023/https://twitter.com/pmddomingos/status/1337540166299226112</a:t>
            </a:r>
            <a:endParaRPr lang="en-US" sz="800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C02D33-9400-6145-A110-A95C803DF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1325" y="1199916"/>
            <a:ext cx="5013650" cy="2940208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17EE58-A37F-4047-8FDC-47F3370C0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075" y="4140124"/>
            <a:ext cx="37719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And He Finally Gets Anima’s Attention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17EE58-A37F-4047-8FDC-47F3370C0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1885553"/>
            <a:ext cx="5476875" cy="28214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476C8A-9D58-014C-928C-7A9E1F3BFE1E}"/>
              </a:ext>
            </a:extLst>
          </p:cNvPr>
          <p:cNvSpPr/>
          <p:nvPr/>
        </p:nvSpPr>
        <p:spPr>
          <a:xfrm>
            <a:off x="528637" y="473677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4"/>
              </a:rPr>
              <a:t>https://web.archive.org/web/20201211190725/https://twitter.com/pmddomingos/status/1337473782865260545</a:t>
            </a:r>
            <a:endParaRPr lang="en-US" sz="8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DD938F-630C-8F4E-A1BA-F9183B3E1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913" y="1486398"/>
            <a:ext cx="5124450" cy="41678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CD658E-583D-8445-995B-E0E717B678CF}"/>
              </a:ext>
            </a:extLst>
          </p:cNvPr>
          <p:cNvSpPr/>
          <p:nvPr/>
        </p:nvSpPr>
        <p:spPr>
          <a:xfrm>
            <a:off x="6538913" y="565428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6"/>
              </a:rPr>
              <a:t>https://web.archive.org/web/20201211201614/https://twitter.com/AnimaAnandkumar/status/1337491318776328192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08746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And It Escalates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D5EE8B-D253-904E-8B44-CF6D957242FF}"/>
              </a:ext>
            </a:extLst>
          </p:cNvPr>
          <p:cNvSpPr/>
          <p:nvPr/>
        </p:nvSpPr>
        <p:spPr>
          <a:xfrm>
            <a:off x="360363" y="4938182"/>
            <a:ext cx="383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https://web.archive.org/web/20201211202011/https://twitter.com/pmddomingos/status/1337492277904564226</a:t>
            </a:r>
            <a:endParaRPr lang="en-US" sz="8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9A0EA67-D12B-F74F-86E0-F7B9FFC90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63" y="1445682"/>
            <a:ext cx="3835400" cy="349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1C0D43-4A82-C24B-BDB6-86F0519C04F1}"/>
              </a:ext>
            </a:extLst>
          </p:cNvPr>
          <p:cNvSpPr/>
          <p:nvPr/>
        </p:nvSpPr>
        <p:spPr>
          <a:xfrm>
            <a:off x="4298951" y="4938182"/>
            <a:ext cx="3667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https://web.archive.org/web/20201211202348/https://twitter.com/pmddomingos/status/1337492920350359552</a:t>
            </a:r>
            <a:endParaRPr lang="en-US" sz="800" dirty="0"/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B941947-D225-E04D-9B60-AB3BE5CD0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388" y="1445682"/>
            <a:ext cx="3873500" cy="3200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8E4B6E-E3C8-3048-9468-D50F5137A55B}"/>
              </a:ext>
            </a:extLst>
          </p:cNvPr>
          <p:cNvSpPr/>
          <p:nvPr/>
        </p:nvSpPr>
        <p:spPr>
          <a:xfrm>
            <a:off x="8153400" y="5509684"/>
            <a:ext cx="393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7"/>
              </a:rPr>
              <a:t>https://web.archive.org/web/20201211203213/https://twitter.com/pmddomingos/status/1337495228211552258</a:t>
            </a:r>
            <a:endParaRPr lang="en-US" sz="800" dirty="0"/>
          </a:p>
        </p:txBody>
      </p:sp>
      <p:pic>
        <p:nvPicPr>
          <p:cNvPr id="13" name="Picture 12" descr="Graphical user interface, text, application, chat or text message, Teams&#10;&#10;Description automatically generated">
            <a:extLst>
              <a:ext uri="{FF2B5EF4-FFF2-40B4-BE49-F238E27FC236}">
                <a16:creationId xmlns:a16="http://schemas.microsoft.com/office/drawing/2014/main" id="{83BD4EE9-F10E-914E-A348-3634C995C9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1348316"/>
            <a:ext cx="39370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27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Until They Make Statements That Rile Up Each Other’s Supporters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32FCB0-0EE3-6142-8AF7-62AD85255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543" y="1690688"/>
            <a:ext cx="5653088" cy="3949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183C9E-60E8-9E45-B64A-BE385047C188}"/>
              </a:ext>
            </a:extLst>
          </p:cNvPr>
          <p:cNvSpPr/>
          <p:nvPr/>
        </p:nvSpPr>
        <p:spPr>
          <a:xfrm>
            <a:off x="1452079" y="5606026"/>
            <a:ext cx="4781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https://web.archive.org/web/20201211204613if_/https:/twitter.com/AnimaAnandkumar/status/1337498861695188992</a:t>
            </a:r>
            <a:endParaRPr lang="en-US" sz="800" dirty="0"/>
          </a:p>
        </p:txBody>
      </p:sp>
      <p:pic>
        <p:nvPicPr>
          <p:cNvPr id="9" name="Picture 8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9A0325E8-3087-BC47-BF14-104F74947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974" y="1027906"/>
            <a:ext cx="3495261" cy="50094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8FFD68-55D0-744E-87A9-B4C1172CFEFC}"/>
              </a:ext>
            </a:extLst>
          </p:cNvPr>
          <p:cNvSpPr/>
          <p:nvPr/>
        </p:nvSpPr>
        <p:spPr>
          <a:xfrm>
            <a:off x="7394299" y="6027599"/>
            <a:ext cx="32108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https://web.archive.org/web/20201211203619/https:/twitter.com/pmddomingos/status/1337496365304143872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4276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Eventually Some </a:t>
            </a:r>
            <a:r>
              <a:rPr lang="en-US" dirty="0" err="1"/>
              <a:t>Sockpuppets</a:t>
            </a:r>
            <a:r>
              <a:rPr lang="en-US" dirty="0"/>
              <a:t> Come to Pedro’s Defense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9829B5-1F0D-244F-8DEE-AC1204FF3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0" y="1968209"/>
            <a:ext cx="5794237" cy="33321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CE6034-FCD2-2B4C-9313-41FC581C9B0E}"/>
              </a:ext>
            </a:extLst>
          </p:cNvPr>
          <p:cNvSpPr/>
          <p:nvPr/>
        </p:nvSpPr>
        <p:spPr>
          <a:xfrm>
            <a:off x="1906327" y="5740275"/>
            <a:ext cx="33183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https://web.archive.org/web/20201212003812/https://twitter.com/pmddomingos/status/1337557152664178688</a:t>
            </a:r>
            <a:endParaRPr lang="en-US" sz="800" dirty="0"/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46384A2-4743-014D-9628-47F7C5B83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943" y="1322873"/>
            <a:ext cx="4531857" cy="45318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97196F-F4CF-A045-865B-A7933837AFBD}"/>
              </a:ext>
            </a:extLst>
          </p:cNvPr>
          <p:cNvSpPr/>
          <p:nvPr/>
        </p:nvSpPr>
        <p:spPr>
          <a:xfrm>
            <a:off x="7126357" y="5879036"/>
            <a:ext cx="42274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https://web.archive.org/web/20201212010855/https://twitter.com/quackerjack69/status/1337564968389140481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6670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Eventually Some </a:t>
            </a:r>
            <a:r>
              <a:rPr lang="en-US" dirty="0" err="1"/>
              <a:t>Sockpuppets</a:t>
            </a:r>
            <a:r>
              <a:rPr lang="en-US" dirty="0"/>
              <a:t> Come to Pedro’s Defense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1313AE3-D457-4441-B7A6-4CEBF1537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80" y="1576979"/>
            <a:ext cx="5397073" cy="37040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4B603B6-88DC-6444-AF07-0ECB055268A7}"/>
              </a:ext>
            </a:extLst>
          </p:cNvPr>
          <p:cNvSpPr/>
          <p:nvPr/>
        </p:nvSpPr>
        <p:spPr>
          <a:xfrm>
            <a:off x="7253109" y="5385347"/>
            <a:ext cx="36633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https://web.archive.org/web/20201212182237/https://twitter.com/MLhonesty2021/status/1337822195989553154</a:t>
            </a:r>
            <a:endParaRPr lang="en-US" sz="800" dirty="0"/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926988-F788-FD48-A54F-2CC264C28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520" y="1690688"/>
            <a:ext cx="3813314" cy="42047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743628-669D-F64D-AB77-E047409199FB}"/>
              </a:ext>
            </a:extLst>
          </p:cNvPr>
          <p:cNvSpPr/>
          <p:nvPr/>
        </p:nvSpPr>
        <p:spPr>
          <a:xfrm>
            <a:off x="1275520" y="6082747"/>
            <a:ext cx="3654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https://web.archive.org/web/20201212160110/https://twitter.com/MLhonesty2021/status/1337781161846853633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1135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And Anima Puts Out Her Block List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1F99762-8245-9C43-A0FA-95DD20D55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95" y="1461603"/>
            <a:ext cx="5699539" cy="3589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4FD0B3-58A2-F744-A323-FE057CBC9D1F}"/>
              </a:ext>
            </a:extLst>
          </p:cNvPr>
          <p:cNvSpPr/>
          <p:nvPr/>
        </p:nvSpPr>
        <p:spPr>
          <a:xfrm>
            <a:off x="748747" y="5051075"/>
            <a:ext cx="49563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http://web.archive.org/web/20201214003901/https://twitter.com/AnimaAnandkumar/status/1338282250614411264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8B10D-0E80-4346-8AC1-6A0BEF264CAD}"/>
              </a:ext>
            </a:extLst>
          </p:cNvPr>
          <p:cNvSpPr/>
          <p:nvPr/>
        </p:nvSpPr>
        <p:spPr>
          <a:xfrm>
            <a:off x="7163705" y="5881763"/>
            <a:ext cx="31091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5"/>
              </a:rPr>
              <a:t>https://web.archive.org/web/20201214005701/https://twitter.com/AnimaAnandkumar/status/1338286786666090498</a:t>
            </a:r>
            <a:endParaRPr lang="en-US" sz="800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C14B3D-7B46-AF46-BAAD-26A659F7F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57" y="1461603"/>
            <a:ext cx="3793435" cy="428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The </a:t>
            </a:r>
            <a:r>
              <a:rPr lang="en-US" dirty="0" err="1"/>
              <a:t>Sockpuppets</a:t>
            </a:r>
            <a:r>
              <a:rPr lang="en-US" dirty="0"/>
              <a:t> – MLHonesty2021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EB0454-7881-4747-85EF-4747465933ED}"/>
              </a:ext>
            </a:extLst>
          </p:cNvPr>
          <p:cNvSpPr txBox="1"/>
          <p:nvPr/>
        </p:nvSpPr>
        <p:spPr>
          <a:xfrm>
            <a:off x="1000537" y="1512353"/>
            <a:ext cx="46051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 -s "http://</a:t>
            </a:r>
            <a:r>
              <a:rPr lang="en-US" dirty="0" err="1"/>
              <a:t>web.archive.org</a:t>
            </a:r>
            <a:r>
              <a:rPr lang="en-US" dirty="0"/>
              <a:t>/cdx/search/</a:t>
            </a:r>
            <a:r>
              <a:rPr lang="en-US" dirty="0" err="1"/>
              <a:t>cdx?url</a:t>
            </a:r>
            <a:r>
              <a:rPr lang="en-US" dirty="0"/>
              <a:t>=https://</a:t>
            </a:r>
            <a:r>
              <a:rPr lang="en-US" dirty="0" err="1"/>
              <a:t>twitter.com</a:t>
            </a:r>
            <a:r>
              <a:rPr lang="en-US" dirty="0"/>
              <a:t>/mlhonesty2021&amp;matchType=prefix" | sort -u -k 3 | sort -k 2 | awk '{print "https://</a:t>
            </a:r>
            <a:r>
              <a:rPr lang="en-US" dirty="0" err="1"/>
              <a:t>web.archive.org</a:t>
            </a:r>
            <a:r>
              <a:rPr lang="en-US" dirty="0"/>
              <a:t>/web/" $2 "/" $3 " " $5};'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9FBCE61-2CC4-5740-99FF-0B983C80D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37" y="2810847"/>
            <a:ext cx="3746500" cy="2730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CA95A7-4BF8-7449-B0A7-6D626B9A26CE}"/>
              </a:ext>
            </a:extLst>
          </p:cNvPr>
          <p:cNvSpPr/>
          <p:nvPr/>
        </p:nvSpPr>
        <p:spPr>
          <a:xfrm>
            <a:off x="2017022" y="5541347"/>
            <a:ext cx="2850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https://twitter.com/mlhonesty2021</a:t>
            </a:r>
            <a:endParaRPr lang="en-US" dirty="0"/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2CF821-4EA3-6E42-BED6-99E5E6BB4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668" y="1530568"/>
            <a:ext cx="1745627" cy="21750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C90995-E50C-3D4F-A4E8-825FDE6103AE}"/>
              </a:ext>
            </a:extLst>
          </p:cNvPr>
          <p:cNvSpPr/>
          <p:nvPr/>
        </p:nvSpPr>
        <p:spPr>
          <a:xfrm>
            <a:off x="5544970" y="3703786"/>
            <a:ext cx="1653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https://web.archive.org/web/20201212153151/https://twitter.com/MLhonesty2021/status/1337776943849230338</a:t>
            </a:r>
            <a:endParaRPr lang="en-US" sz="800" dirty="0"/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0224D2-8F9C-D842-B773-E76384BAA3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591" y="1517608"/>
            <a:ext cx="1758152" cy="217503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11FD6F-9D6A-C74C-9E41-A8732B9B1411}"/>
              </a:ext>
            </a:extLst>
          </p:cNvPr>
          <p:cNvSpPr/>
          <p:nvPr/>
        </p:nvSpPr>
        <p:spPr>
          <a:xfrm>
            <a:off x="7164941" y="3692641"/>
            <a:ext cx="16231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8"/>
              </a:rPr>
              <a:t>https://web.archive.org/web/20201212182237/https://twitter.com/MLhonesty2021/status/1337822195989553154</a:t>
            </a:r>
            <a:endParaRPr lang="en-US" sz="800" dirty="0"/>
          </a:p>
        </p:txBody>
      </p:sp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310EFB7-6797-D946-91E9-06B7523A1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0568" y="1491515"/>
            <a:ext cx="2949695" cy="22122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CF9DC8B-C356-8B4C-BA7D-FDB744C6FB71}"/>
              </a:ext>
            </a:extLst>
          </p:cNvPr>
          <p:cNvSpPr/>
          <p:nvPr/>
        </p:nvSpPr>
        <p:spPr>
          <a:xfrm>
            <a:off x="8818563" y="3703786"/>
            <a:ext cx="3041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10"/>
              </a:rPr>
              <a:t>https://web.archive.org/web/20201212180433/https://twitter.com/MLhonesty2021/status/1337818192723456000</a:t>
            </a:r>
            <a:endParaRPr lang="en-US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7E4CFF-1758-0B41-B55F-D2DFB0933208}"/>
              </a:ext>
            </a:extLst>
          </p:cNvPr>
          <p:cNvSpPr txBox="1"/>
          <p:nvPr/>
        </p:nvSpPr>
        <p:spPr>
          <a:xfrm>
            <a:off x="5605668" y="4492487"/>
            <a:ext cx="67983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Frequent user pic and name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photos appear to be GAN generated </a:t>
            </a:r>
            <a:r>
              <a:rPr lang="en-US" dirty="0">
                <a:hlinkClick r:id="rId11"/>
              </a:rPr>
              <a:t>https://thispersondoesnotexist.com/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claim to be ethicists who worked with </a:t>
            </a:r>
            <a:r>
              <a:rPr lang="en-US" dirty="0" err="1"/>
              <a:t>Timnit</a:t>
            </a:r>
            <a:r>
              <a:rPr lang="en-US" dirty="0"/>
              <a:t> </a:t>
            </a:r>
            <a:r>
              <a:rPr lang="en-US" dirty="0" err="1"/>
              <a:t>Gebru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Accounts started this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follower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engagement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7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Ideological Lines Being Drawn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6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7E26D8E-4EFE-AE43-8389-FC1D62AA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1" y="1395413"/>
            <a:ext cx="5275629" cy="4646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A5CAF2-1923-FC40-AF67-D843F7CC10E2}"/>
              </a:ext>
            </a:extLst>
          </p:cNvPr>
          <p:cNvSpPr/>
          <p:nvPr/>
        </p:nvSpPr>
        <p:spPr>
          <a:xfrm>
            <a:off x="3539147" y="6042025"/>
            <a:ext cx="26052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https://www.nature.com/articles/d41586-020-00160-y</a:t>
            </a:r>
            <a:endParaRPr lang="en-US" sz="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B4988-707E-FE40-BCC0-D5843CC952A0}"/>
              </a:ext>
            </a:extLst>
          </p:cNvPr>
          <p:cNvSpPr txBox="1"/>
          <p:nvPr/>
        </p:nvSpPr>
        <p:spPr>
          <a:xfrm>
            <a:off x="6500813" y="1733560"/>
            <a:ext cx="55292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Bias in data vs.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to deal with sociological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Diversity and inclusion to introduce more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Does focusing on diversity do harm?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are the consequences of what you’ve created?</a:t>
            </a:r>
          </a:p>
        </p:txBody>
      </p:sp>
    </p:spTree>
    <p:extLst>
      <p:ext uri="{BB962C8B-B14F-4D97-AF65-F5344CB8AC3E}">
        <p14:creationId xmlns:p14="http://schemas.microsoft.com/office/powerpoint/2010/main" val="1587986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The </a:t>
            </a:r>
            <a:r>
              <a:rPr lang="en-US" dirty="0" err="1"/>
              <a:t>Sockpuppets</a:t>
            </a:r>
            <a:r>
              <a:rPr lang="en-US" dirty="0"/>
              <a:t> – quackerjack69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E2044-4593-004B-B7AA-E4C03D7EB724}"/>
              </a:ext>
            </a:extLst>
          </p:cNvPr>
          <p:cNvSpPr txBox="1"/>
          <p:nvPr/>
        </p:nvSpPr>
        <p:spPr>
          <a:xfrm>
            <a:off x="911089" y="1477117"/>
            <a:ext cx="4549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 -s "http://</a:t>
            </a:r>
            <a:r>
              <a:rPr lang="en-US" dirty="0" err="1"/>
              <a:t>web.archive.org</a:t>
            </a:r>
            <a:r>
              <a:rPr lang="en-US" dirty="0"/>
              <a:t>/cdx/search/</a:t>
            </a:r>
            <a:r>
              <a:rPr lang="en-US" dirty="0" err="1"/>
              <a:t>cdx?url</a:t>
            </a:r>
            <a:r>
              <a:rPr lang="en-US" dirty="0"/>
              <a:t>=https://</a:t>
            </a:r>
            <a:r>
              <a:rPr lang="en-US" dirty="0" err="1"/>
              <a:t>twitter.com</a:t>
            </a:r>
            <a:r>
              <a:rPr lang="en-US" dirty="0"/>
              <a:t>/quackerjack69&amp;matchType=prefix" | sort -u -k 3 | sort -k 2 | awk '{print "https://</a:t>
            </a:r>
            <a:r>
              <a:rPr lang="en-US" dirty="0" err="1"/>
              <a:t>web.archive.org</a:t>
            </a:r>
            <a:r>
              <a:rPr lang="en-US" dirty="0"/>
              <a:t>/web/" $2 "/" $3 " " $5};'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77F6F90-A865-FB49-9737-0957CCF6A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89" y="2802680"/>
            <a:ext cx="3733800" cy="280670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E06923-26C7-9740-8BFA-C001212E1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006" y="3155648"/>
            <a:ext cx="2972394" cy="2225235"/>
          </a:xfrm>
          <a:prstGeom prst="rect">
            <a:avLst/>
          </a:prstGeom>
        </p:spPr>
      </p:pic>
      <p:pic>
        <p:nvPicPr>
          <p:cNvPr id="11" name="Picture 10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4A06173-0F41-FF4B-845E-A49B4178B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8822" y="1477117"/>
            <a:ext cx="3410556" cy="17402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56325D-8048-284C-9C34-E7C678C3081A}"/>
              </a:ext>
            </a:extLst>
          </p:cNvPr>
          <p:cNvSpPr/>
          <p:nvPr/>
        </p:nvSpPr>
        <p:spPr>
          <a:xfrm>
            <a:off x="9289777" y="3191362"/>
            <a:ext cx="28184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imes" pitchFamily="2" charset="0"/>
                <a:hlinkClick r:id="rId6"/>
              </a:rPr>
              <a:t>https://twitter.com/lucy3_li/status/1337574792774369285?s=20</a:t>
            </a:r>
            <a:endParaRPr lang="en-US" sz="800" dirty="0"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3FC934-890D-1641-BBA9-8245EF5B50DD}"/>
              </a:ext>
            </a:extLst>
          </p:cNvPr>
          <p:cNvSpPr/>
          <p:nvPr/>
        </p:nvSpPr>
        <p:spPr>
          <a:xfrm>
            <a:off x="5385441" y="5367877"/>
            <a:ext cx="29081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Times" pitchFamily="2" charset="0"/>
                <a:hlinkClick r:id="rId7"/>
              </a:rPr>
              <a:t>https://twitter.com/mihaela_v/status/1337613673448128514?s=20</a:t>
            </a:r>
            <a:endParaRPr lang="en-US" sz="800" dirty="0">
              <a:latin typeface="Times" pitchFamily="2" charset="0"/>
            </a:endParaRPr>
          </a:p>
        </p:txBody>
      </p:sp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C4BE99B-F145-1847-AE7B-532CE63C4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1200" y="3498849"/>
            <a:ext cx="3225800" cy="2438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FFD62F-75EB-DC45-9AC8-9210F20AE6CC}"/>
              </a:ext>
            </a:extLst>
          </p:cNvPr>
          <p:cNvSpPr/>
          <p:nvPr/>
        </p:nvSpPr>
        <p:spPr>
          <a:xfrm>
            <a:off x="8831291" y="5937249"/>
            <a:ext cx="31157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9"/>
              </a:rPr>
              <a:t>https://web.archive.org/web/20201212015842/https://twitter.com/quackerjack69/status/1337577321302265856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94050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Anima’s Blocked List Analyzed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5E253940-33D2-A344-B50F-F81E233BB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20" y="1777429"/>
            <a:ext cx="3739280" cy="3911200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AD6BA769-A547-A142-87C4-5B45FB88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038" y="1777429"/>
            <a:ext cx="3605923" cy="3864969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AC1CAD61-E2AC-E547-8F88-41EC7F6EF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399" y="1690688"/>
            <a:ext cx="3589961" cy="42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81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Anima’s Blocked List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E2044-4593-004B-B7AA-E4C03D7EB724}"/>
              </a:ext>
            </a:extLst>
          </p:cNvPr>
          <p:cNvSpPr txBox="1"/>
          <p:nvPr/>
        </p:nvSpPr>
        <p:spPr>
          <a:xfrm>
            <a:off x="911089" y="1496604"/>
            <a:ext cx="4549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 -s "http://</a:t>
            </a:r>
            <a:r>
              <a:rPr lang="en-US" dirty="0" err="1"/>
              <a:t>web.archive.org</a:t>
            </a:r>
            <a:r>
              <a:rPr lang="en-US" dirty="0"/>
              <a:t>/cdx/search/</a:t>
            </a:r>
            <a:r>
              <a:rPr lang="en-US" dirty="0" err="1"/>
              <a:t>cdx?url</a:t>
            </a:r>
            <a:r>
              <a:rPr lang="en-US" dirty="0"/>
              <a:t>=https://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AnimaAnandkumar&amp;matchType</a:t>
            </a:r>
            <a:r>
              <a:rPr lang="en-US" dirty="0"/>
              <a:t>=prefix" | sort -u -k 3 | sort -k 2 | awk '{print "https://</a:t>
            </a:r>
            <a:r>
              <a:rPr lang="en-US" dirty="0" err="1"/>
              <a:t>web.archive.org</a:t>
            </a:r>
            <a:r>
              <a:rPr lang="en-US" dirty="0"/>
              <a:t>/web/" $2 "/" $3 " " $5};'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76B260-B836-8746-BD5F-FAF68AF3AB80}"/>
              </a:ext>
            </a:extLst>
          </p:cNvPr>
          <p:cNvSpPr/>
          <p:nvPr/>
        </p:nvSpPr>
        <p:spPr>
          <a:xfrm>
            <a:off x="838200" y="2822167"/>
            <a:ext cx="30267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20201214005701-20201214011442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9423E-DD02-AF4F-8558-D0155E5BC1FD}"/>
              </a:ext>
            </a:extLst>
          </p:cNvPr>
          <p:cNvSpPr txBox="1"/>
          <p:nvPr/>
        </p:nvSpPr>
        <p:spPr>
          <a:xfrm>
            <a:off x="6536635" y="1690688"/>
            <a:ext cx="5655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320 Twitter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 accounts deleted since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 through </a:t>
            </a:r>
            <a:r>
              <a:rPr lang="en-US" dirty="0" err="1"/>
              <a:t>Botometer</a:t>
            </a:r>
            <a:r>
              <a:rPr lang="en-US" dirty="0"/>
              <a:t> to get analysis of their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DAEBA3-AEDC-2643-A1DB-6DCC1E50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444" y="2605480"/>
            <a:ext cx="3514819" cy="3591531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8758F907-DC65-C34B-8874-08E9E4FA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89" y="3150356"/>
            <a:ext cx="3050097" cy="3060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4037A8-507C-DF47-A3AB-BD44B22A0F35}"/>
              </a:ext>
            </a:extLst>
          </p:cNvPr>
          <p:cNvSpPr/>
          <p:nvPr/>
        </p:nvSpPr>
        <p:spPr>
          <a:xfrm>
            <a:off x="838200" y="6190143"/>
            <a:ext cx="18982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5"/>
              </a:rPr>
              <a:t>https://twitter.com/AnimaAnandkumar</a:t>
            </a:r>
            <a:endParaRPr lang="en-US" sz="800" dirty="0"/>
          </a:p>
        </p:txBody>
      </p:sp>
      <p:pic>
        <p:nvPicPr>
          <p:cNvPr id="14" name="Picture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A12E77-F6B6-1D44-AEA5-7E277F03C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6442" y="3016251"/>
            <a:ext cx="3622484" cy="21220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E8F405F-C4A5-764E-A290-F24039EC8AFB}"/>
              </a:ext>
            </a:extLst>
          </p:cNvPr>
          <p:cNvSpPr/>
          <p:nvPr/>
        </p:nvSpPr>
        <p:spPr>
          <a:xfrm>
            <a:off x="4331616" y="5167312"/>
            <a:ext cx="35173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7"/>
              </a:rPr>
              <a:t>https://animakumar.wpcomstaging.com/2020/12/16/my-heartfelt-apology/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3760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47F49-3CEC-654B-AA0A-613EA53B35E6}"/>
              </a:ext>
            </a:extLst>
          </p:cNvPr>
          <p:cNvSpPr txBox="1"/>
          <p:nvPr/>
        </p:nvSpPr>
        <p:spPr>
          <a:xfrm>
            <a:off x="983974" y="1590261"/>
            <a:ext cx="102671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events in this presentation all happened within the last five days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represents an investigation of deleted and archived data in real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489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Do Machine Learning Algorithms Express Their Bias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1156C-2804-6444-87A9-45A89A59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72193"/>
            <a:ext cx="6459050" cy="1999704"/>
          </a:xfrm>
          <a:prstGeom prst="rect">
            <a:avLst/>
          </a:prstGeom>
        </p:spPr>
      </p:pic>
      <p:pic>
        <p:nvPicPr>
          <p:cNvPr id="3" name="Picture 2" descr="A picture containing indoor, wall, window&#10;&#10;Description automatically generated">
            <a:extLst>
              <a:ext uri="{FF2B5EF4-FFF2-40B4-BE49-F238E27FC236}">
                <a16:creationId xmlns:a16="http://schemas.microsoft.com/office/drawing/2014/main" id="{A63EE3FD-13D1-8340-B3A6-EB265A261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1520"/>
            <a:ext cx="6459051" cy="19997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A139A1-6241-DC4A-9E0E-D0B76AA9F21F}"/>
              </a:ext>
            </a:extLst>
          </p:cNvPr>
          <p:cNvSpPr/>
          <p:nvPr/>
        </p:nvSpPr>
        <p:spPr>
          <a:xfrm>
            <a:off x="5810061" y="6091905"/>
            <a:ext cx="5157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https://twitter.com/colinmadland/status/1307130447671984129</a:t>
            </a:r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6DAD27-9840-584C-8036-97F59D0FF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86" y="1672193"/>
            <a:ext cx="3186113" cy="433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1793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How Does This Bias Affect The Information We Consume?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BDB04-64AA-1C4D-B2EB-432463EDEE14}"/>
              </a:ext>
            </a:extLst>
          </p:cNvPr>
          <p:cNvSpPr/>
          <p:nvPr/>
        </p:nvSpPr>
        <p:spPr>
          <a:xfrm>
            <a:off x="1678819" y="5914832"/>
            <a:ext cx="4719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https://twitter.com/bascule/status/1307440596668182528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24B3D-E665-B44E-9F73-21C698EED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3819" y="1582639"/>
            <a:ext cx="828761" cy="4271962"/>
          </a:xfrm>
          <a:prstGeom prst="rect">
            <a:avLst/>
          </a:prstGeom>
        </p:spPr>
      </p:pic>
      <p:pic>
        <p:nvPicPr>
          <p:cNvPr id="11" name="Picture 10" descr="A picture containing text, person, indoor, posing&#10;&#10;Description automatically generated">
            <a:extLst>
              <a:ext uri="{FF2B5EF4-FFF2-40B4-BE49-F238E27FC236}">
                <a16:creationId xmlns:a16="http://schemas.microsoft.com/office/drawing/2014/main" id="{F54D891E-71EA-7D49-B831-543B73D31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37" y="1563028"/>
            <a:ext cx="4835738" cy="43111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034A1A-D450-7640-BE15-1B7BCAF80347}"/>
              </a:ext>
            </a:extLst>
          </p:cNvPr>
          <p:cNvSpPr/>
          <p:nvPr/>
        </p:nvSpPr>
        <p:spPr>
          <a:xfrm>
            <a:off x="7196861" y="5914930"/>
            <a:ext cx="4742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  <a:hlinkClick r:id="rId6"/>
              </a:rPr>
              <a:t>https://twitter.com/bascule/status/1307454928806318080?s=20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45F052-AE9B-A14A-9754-C6A6D9EF6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9388" y="1545356"/>
            <a:ext cx="5409477" cy="43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9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Lack of Diversity in the Field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567960-9E5F-FD4A-A668-95C1E102F7F8}"/>
              </a:ext>
            </a:extLst>
          </p:cNvPr>
          <p:cNvSpPr/>
          <p:nvPr/>
        </p:nvSpPr>
        <p:spPr>
          <a:xfrm>
            <a:off x="2916745" y="4486276"/>
            <a:ext cx="25410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https://ainowinstitute.org/discriminatingsystems.pdf</a:t>
            </a:r>
            <a:endParaRPr lang="en-US" sz="800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FC2648-74A0-464F-9E16-0E05F9E5F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8" y="1839604"/>
            <a:ext cx="5055822" cy="264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D15A91-7A48-4343-8B4B-040FD4916733}"/>
              </a:ext>
            </a:extLst>
          </p:cNvPr>
          <p:cNvSpPr txBox="1"/>
          <p:nvPr/>
        </p:nvSpPr>
        <p:spPr>
          <a:xfrm>
            <a:off x="5457825" y="1814513"/>
            <a:ext cx="6072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18% of authors at leading AI conferences are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80% of AI professors are 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15% of AI research at Facebook and 10% at Google are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data on trans or other gender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2.5% of Google’s workforce is black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4% at Facebook and Microsoft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A2BBD3-C7B6-8E45-B1FA-26603491C39F}"/>
              </a:ext>
            </a:extLst>
          </p:cNvPr>
          <p:cNvSpPr/>
          <p:nvPr/>
        </p:nvSpPr>
        <p:spPr>
          <a:xfrm>
            <a:off x="7464920" y="2233855"/>
            <a:ext cx="24913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https://jfgagne.ai/talent-2019</a:t>
            </a:r>
            <a:r>
              <a:rPr lang="en-US" dirty="0"/>
              <a:t>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92DADF-40C4-C34B-82F0-CC4B2B6C51F5}"/>
              </a:ext>
            </a:extLst>
          </p:cNvPr>
          <p:cNvSpPr/>
          <p:nvPr/>
        </p:nvSpPr>
        <p:spPr>
          <a:xfrm>
            <a:off x="9956308" y="2541632"/>
            <a:ext cx="2121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6"/>
              </a:rPr>
              <a:t>http://cdn.aiindex.org/2018/AI%20Index%202018%20Annual%20Report.pdf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8DCC1-A76B-2E4A-8F99-44F591D2BDA5}"/>
              </a:ext>
            </a:extLst>
          </p:cNvPr>
          <p:cNvSpPr/>
          <p:nvPr/>
        </p:nvSpPr>
        <p:spPr>
          <a:xfrm>
            <a:off x="10027230" y="3331021"/>
            <a:ext cx="1980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7"/>
              </a:rPr>
              <a:t>https://www.wired.com/story/artificial-intelligence-researchers-gender-imbalance/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NIPS is Changed to </a:t>
            </a:r>
            <a:r>
              <a:rPr lang="en-US" dirty="0" err="1"/>
              <a:t>NeurIPS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A40B1421-7F29-9648-A596-C65FCE0F1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31811"/>
            <a:ext cx="5334000" cy="179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9E3807-8BBD-3544-A232-D0B45FF0FBFB}"/>
              </a:ext>
            </a:extLst>
          </p:cNvPr>
          <p:cNvSpPr/>
          <p:nvPr/>
        </p:nvSpPr>
        <p:spPr>
          <a:xfrm>
            <a:off x="838200" y="3026775"/>
            <a:ext cx="5067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https://www.nature.com/articles/d41586-018-07476-w#:~:text=The%20annual%20meeting%20%E2%80%94%20the%20full,next%20meeting%20in%20early%20December</a:t>
            </a:r>
            <a:r>
              <a:rPr lang="en-US" sz="800" dirty="0"/>
              <a:t>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70330CC-FA37-F741-967B-144DE2032C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000" y="1718355"/>
            <a:ext cx="4368800" cy="1066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6EE81E-98E9-1C45-BAC4-CBC0736EF14F}"/>
              </a:ext>
            </a:extLst>
          </p:cNvPr>
          <p:cNvSpPr/>
          <p:nvPr/>
        </p:nvSpPr>
        <p:spPr>
          <a:xfrm>
            <a:off x="9091502" y="2812822"/>
            <a:ext cx="22765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6"/>
              </a:rPr>
              <a:t>https://www.scottaaronson.com/blog/?p=4476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C4E79-60BF-4040-BB45-1F1F5AF1F18A}"/>
              </a:ext>
            </a:extLst>
          </p:cNvPr>
          <p:cNvSpPr/>
          <p:nvPr/>
        </p:nvSpPr>
        <p:spPr>
          <a:xfrm>
            <a:off x="7625543" y="6182967"/>
            <a:ext cx="33922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7"/>
              </a:rPr>
              <a:t>https://www.wired.com/story/ai-researchers-fight-over-four-letters-nips/</a:t>
            </a:r>
            <a:endParaRPr lang="en-US" sz="800" dirty="0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1FE34DE-FD49-5C40-A6F7-37F2B454B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543" y="3139623"/>
            <a:ext cx="3671107" cy="3088286"/>
          </a:xfrm>
          <a:prstGeom prst="rect">
            <a:avLst/>
          </a:prstGeom>
        </p:spPr>
      </p:pic>
      <p:pic>
        <p:nvPicPr>
          <p:cNvPr id="13" name="Picture 1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CC48A36-936A-C742-847E-F0C695A388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350" y="3495852"/>
            <a:ext cx="1980520" cy="2732057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11EBC71-FD5D-904E-9E4F-98BCAD230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00" y="3495852"/>
            <a:ext cx="2879351" cy="16186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97B2D6-B432-CB49-864F-1A0AF9196277}"/>
              </a:ext>
            </a:extLst>
          </p:cNvPr>
          <p:cNvSpPr/>
          <p:nvPr/>
        </p:nvSpPr>
        <p:spPr>
          <a:xfrm>
            <a:off x="4590270" y="5119004"/>
            <a:ext cx="17091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11"/>
              </a:rPr>
              <a:t>https://en.wikipedia.org/wiki/NIPS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6644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Timnit</a:t>
            </a:r>
            <a:r>
              <a:rPr lang="en-US" dirty="0"/>
              <a:t> </a:t>
            </a:r>
            <a:r>
              <a:rPr lang="en-US" dirty="0" err="1"/>
              <a:t>Gebru</a:t>
            </a:r>
            <a:r>
              <a:rPr lang="en-US" dirty="0"/>
              <a:t> is “Resigned” from Google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6CA16FC-3900-E34F-A5EF-47F75409E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40" y="1690688"/>
            <a:ext cx="6320919" cy="3917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6BDAC5-1AD8-1A44-B203-602409F9B417}"/>
              </a:ext>
            </a:extLst>
          </p:cNvPr>
          <p:cNvSpPr/>
          <p:nvPr/>
        </p:nvSpPr>
        <p:spPr>
          <a:xfrm>
            <a:off x="878140" y="5608473"/>
            <a:ext cx="50196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4"/>
              </a:rPr>
              <a:t>https://www.washingtonpost.com/technology/2020/12/03/timnit-gebru-google-fired/</a:t>
            </a:r>
            <a:endParaRPr lang="en-US" sz="800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BEF8D0E-DFCA-274C-9DE4-4C88884E0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156" y="1913394"/>
            <a:ext cx="4216400" cy="66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765DDC-C219-654C-B070-1E0ACC2EA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069" y="1481513"/>
            <a:ext cx="5043487" cy="3497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4282D8-2EC4-AF4E-BB21-B4D25EBDB424}"/>
              </a:ext>
            </a:extLst>
          </p:cNvPr>
          <p:cNvSpPr/>
          <p:nvPr/>
        </p:nvSpPr>
        <p:spPr>
          <a:xfrm>
            <a:off x="7600156" y="5625467"/>
            <a:ext cx="4216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7"/>
              </a:rPr>
              <a:t>https://www.businessinsider.com/timnit-gebru-google-firing-ai-researcher-employee-rebellion-jeff-dean-2020-12</a:t>
            </a:r>
            <a:endParaRPr lang="en-US" sz="800" dirty="0"/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01F1E3-5AAF-9644-8CA2-609C33F973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0756" y="3226241"/>
            <a:ext cx="4495800" cy="2387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612FEEE-2AAA-7040-985B-EA9F24031324}"/>
              </a:ext>
            </a:extLst>
          </p:cNvPr>
          <p:cNvSpPr/>
          <p:nvPr/>
        </p:nvSpPr>
        <p:spPr>
          <a:xfrm>
            <a:off x="9386082" y="2571288"/>
            <a:ext cx="24304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9"/>
              </a:rPr>
              <a:t>https://news.ycombinator.com/item?id=25292386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155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NeurIPS</a:t>
            </a:r>
            <a:r>
              <a:rPr lang="en-US" dirty="0"/>
              <a:t> Institutes a New Ethics Review Rule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5C2CBB-6DA9-794F-BBE5-00A2947B0881}"/>
              </a:ext>
            </a:extLst>
          </p:cNvPr>
          <p:cNvSpPr/>
          <p:nvPr/>
        </p:nvSpPr>
        <p:spPr>
          <a:xfrm>
            <a:off x="9620767" y="2066700"/>
            <a:ext cx="2375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3"/>
              </a:rPr>
              <a:t>https://nips.cc/Conferences/2020/CallForPapers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13690-09F4-124F-9336-DBBF8CE26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900" y="1389064"/>
            <a:ext cx="6760601" cy="677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838778-58F5-C24E-9316-328B0F07F257}"/>
              </a:ext>
            </a:extLst>
          </p:cNvPr>
          <p:cNvSpPr/>
          <p:nvPr/>
        </p:nvSpPr>
        <p:spPr>
          <a:xfrm>
            <a:off x="673102" y="576897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5"/>
              </a:rPr>
              <a:t>https://neuripsconf.medium.com/what-we-learned-from-neurips-2020-reviewing-process-e24549eea38f</a:t>
            </a:r>
            <a:endParaRPr lang="en-US" sz="800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ACCF49AA-0329-3B4D-9948-B59DC5671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399" y="1389064"/>
            <a:ext cx="4584700" cy="4368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CDA8936-3E87-EA47-B30C-DBC3C1E2117A}"/>
              </a:ext>
            </a:extLst>
          </p:cNvPr>
          <p:cNvSpPr/>
          <p:nvPr/>
        </p:nvSpPr>
        <p:spPr>
          <a:xfrm>
            <a:off x="6572767" y="490356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hlinkClick r:id="rId7"/>
              </a:rPr>
              <a:t>https://www.reddit.com/r/MachineLearning/comments/f6j4dd/d_significant_changes_for_the_neurips_2020_review/</a:t>
            </a:r>
            <a:endParaRPr lang="en-US" sz="800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78F6724-C651-5046-BF05-EF5DC8A48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2900" y="3112869"/>
            <a:ext cx="6504669" cy="17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70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Dr. Anima </a:t>
            </a:r>
            <a:r>
              <a:rPr lang="en-US" dirty="0" err="1"/>
              <a:t>Anandkumar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Jim Ecker | jecke004@odu.edu | @</a:t>
            </a:r>
            <a:r>
              <a:rPr lang="en-US" dirty="0" err="1"/>
              <a:t>jimmy_ecker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9AFC0-E183-5F4F-B8F2-CB598A1F5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3"/>
            <a:ext cx="5410200" cy="33668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Bren professor at the California Institute of Technology’s CMS department</a:t>
            </a:r>
          </a:p>
          <a:p>
            <a:r>
              <a:rPr lang="en-US" dirty="0"/>
              <a:t>A director of machine learning research at NVIDIA</a:t>
            </a:r>
          </a:p>
          <a:p>
            <a:r>
              <a:rPr lang="en-US" dirty="0"/>
              <a:t>Lead the development of Tensor algorithms</a:t>
            </a:r>
          </a:p>
          <a:p>
            <a:r>
              <a:rPr lang="en-US" dirty="0"/>
              <a:t>Campaigned for the </a:t>
            </a:r>
            <a:r>
              <a:rPr lang="en-US" dirty="0" err="1"/>
              <a:t>NeurIPS</a:t>
            </a:r>
            <a:r>
              <a:rPr lang="en-US" dirty="0"/>
              <a:t> name change</a:t>
            </a:r>
          </a:p>
          <a:p>
            <a:r>
              <a:rPr lang="en-US" dirty="0"/>
              <a:t>Strong advocate for diversity and inclusivity measures in the </a:t>
            </a:r>
            <a:r>
              <a:rPr lang="en-US" dirty="0" err="1"/>
              <a:t>industy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A892-454D-4B40-9955-56FEFA60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550" y="1705305"/>
            <a:ext cx="5407025" cy="3607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1C1584-F391-7F48-8D1F-67A60E5E7146}"/>
              </a:ext>
            </a:extLst>
          </p:cNvPr>
          <p:cNvSpPr/>
          <p:nvPr/>
        </p:nvSpPr>
        <p:spPr>
          <a:xfrm>
            <a:off x="9457738" y="5327421"/>
            <a:ext cx="24961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hlinkClick r:id="rId4"/>
              </a:rPr>
              <a:t>https://iqim.caltech.edu/profile/anima-anandkumar/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74631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1718</Words>
  <Application>Microsoft Macintosh PowerPoint</Application>
  <PresentationFormat>Widescreen</PresentationFormat>
  <Paragraphs>132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</vt:lpstr>
      <vt:lpstr>Office Theme</vt:lpstr>
      <vt:lpstr>Investigating the War over Diversity and Ethics in the AI Community</vt:lpstr>
      <vt:lpstr>Ideological Lines Being Drawn</vt:lpstr>
      <vt:lpstr>How Do Machine Learning Algorithms Express Their Bias</vt:lpstr>
      <vt:lpstr>How Does This Bias Affect The Information We Consume?</vt:lpstr>
      <vt:lpstr>Lack of Diversity in the Field</vt:lpstr>
      <vt:lpstr>NIPS is Changed to NeurIPS</vt:lpstr>
      <vt:lpstr>Timnit Gebru is “Resigned” from Google</vt:lpstr>
      <vt:lpstr>NeurIPS Institutes a New Ethics Review Rule</vt:lpstr>
      <vt:lpstr>Dr. Anima Anandkumar</vt:lpstr>
      <vt:lpstr>Dr. Pedro Domingos</vt:lpstr>
      <vt:lpstr>Pedro Speaks Out Against the NeurIPS Ethics Reviews</vt:lpstr>
      <vt:lpstr>And Other Things</vt:lpstr>
      <vt:lpstr>And He Finally Gets Anima’s Attention</vt:lpstr>
      <vt:lpstr>And It Escalates</vt:lpstr>
      <vt:lpstr>Until They Make Statements That Rile Up Each Other’s Supporters</vt:lpstr>
      <vt:lpstr>Eventually Some Sockpuppets Come to Pedro’s Defense</vt:lpstr>
      <vt:lpstr>Eventually Some Sockpuppets Come to Pedro’s Defense</vt:lpstr>
      <vt:lpstr>And Anima Puts Out Her Block List</vt:lpstr>
      <vt:lpstr>The Sockpuppets – MLHonesty2021</vt:lpstr>
      <vt:lpstr>The Sockpuppets – quackerjack69</vt:lpstr>
      <vt:lpstr>Anima’s Blocked List Analyzed</vt:lpstr>
      <vt:lpstr>Anima’s Blocked List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Unscrubbing PeopleofPraise.org</dc:title>
  <dc:creator>Ecker, Jimmy</dc:creator>
  <cp:lastModifiedBy>Ecker, Jimmy</cp:lastModifiedBy>
  <cp:revision>43</cp:revision>
  <dcterms:created xsi:type="dcterms:W3CDTF">2020-10-15T07:50:37Z</dcterms:created>
  <dcterms:modified xsi:type="dcterms:W3CDTF">2020-12-19T06:33:59Z</dcterms:modified>
</cp:coreProperties>
</file>